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37"/>
  </p:notesMasterIdLst>
  <p:handoutMasterIdLst>
    <p:handoutMasterId r:id="rId38"/>
  </p:handoutMasterIdLst>
  <p:sldIdLst>
    <p:sldId id="275" r:id="rId2"/>
    <p:sldId id="276" r:id="rId3"/>
    <p:sldId id="257" r:id="rId4"/>
    <p:sldId id="265" r:id="rId5"/>
    <p:sldId id="26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3" r:id="rId30"/>
    <p:sldId id="302" r:id="rId31"/>
    <p:sldId id="304" r:id="rId32"/>
    <p:sldId id="305" r:id="rId33"/>
    <p:sldId id="306" r:id="rId34"/>
    <p:sldId id="307" r:id="rId35"/>
    <p:sldId id="269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5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7/23/2024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7/23/2024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7/23/2024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7/23/2024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7/23/2024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7/23/2024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7/23/2024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7/23/2024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5" r:id="rId5"/>
    <p:sldLayoutId id="2147483683" r:id="rId6"/>
    <p:sldLayoutId id="2147483679" r:id="rId7"/>
    <p:sldLayoutId id="2147483680" r:id="rId8"/>
    <p:sldLayoutId id="2147483681" r:id="rId9"/>
    <p:sldLayoutId id="2147483682" r:id="rId10"/>
    <p:sldLayoutId id="214748367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Dữ liệu và Phương pháp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err="1"/>
              <a:t>Xử</a:t>
            </a:r>
            <a:r>
              <a:rPr lang="en-US" b="1" dirty="0"/>
              <a:t> </a:t>
            </a:r>
            <a:r>
              <a:rPr lang="en-US" b="1" dirty="0" err="1"/>
              <a:t>lí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endParaRPr lang="en-US" b="1" dirty="0"/>
          </a:p>
          <a:p>
            <a:pPr lvl="1"/>
            <a:r>
              <a:rPr lang="en-US" dirty="0" err="1">
                <a:effectLst/>
              </a:rPr>
              <a:t>Đ</a:t>
            </a:r>
            <a:r>
              <a:rPr lang="en-US" dirty="0" err="1"/>
              <a:t>ọc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pPr lvl="1"/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datetime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vi-VN" dirty="0">
              <a:effectLst/>
            </a:endParaRPr>
          </a:p>
          <a:p>
            <a:pPr lvl="1"/>
            <a:endParaRPr lang="vi-VN" dirty="0"/>
          </a:p>
          <a:p>
            <a:pPr lvl="1"/>
            <a:endParaRPr lang="vi-VN" dirty="0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3E715A40-1FBC-29D8-568F-AFA20EB84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36" y="2452116"/>
            <a:ext cx="8354527" cy="107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60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Dữ liệu và Phương pháp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err="1"/>
              <a:t>Xử</a:t>
            </a:r>
            <a:r>
              <a:rPr lang="en-US" b="1" dirty="0"/>
              <a:t> </a:t>
            </a:r>
            <a:r>
              <a:rPr lang="en-US" b="1" dirty="0" err="1"/>
              <a:t>lí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endParaRPr lang="en-US" b="1" dirty="0"/>
          </a:p>
          <a:p>
            <a:pPr lvl="1"/>
            <a:r>
              <a:rPr lang="en-US" dirty="0" err="1">
                <a:effectLst/>
              </a:rPr>
              <a:t>Đ</a:t>
            </a:r>
            <a:r>
              <a:rPr lang="en-US" dirty="0" err="1"/>
              <a:t>ọc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pPr lvl="1"/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datetime</a:t>
            </a:r>
          </a:p>
          <a:p>
            <a:pPr lvl="1"/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Sale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vi-VN" dirty="0">
              <a:effectLst/>
            </a:endParaRPr>
          </a:p>
          <a:p>
            <a:pPr lvl="1"/>
            <a:endParaRPr lang="vi-VN" dirty="0"/>
          </a:p>
          <a:p>
            <a:pPr lvl="1"/>
            <a:endParaRPr lang="vi-VN" dirty="0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930CF388-664C-4BBF-D1B5-2A8246AF5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47" y="3095517"/>
            <a:ext cx="8176506" cy="66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52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Dữ liệu và Phương pháp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err="1"/>
              <a:t>Xử</a:t>
            </a:r>
            <a:r>
              <a:rPr lang="en-US" b="1" dirty="0"/>
              <a:t> </a:t>
            </a:r>
            <a:r>
              <a:rPr lang="en-US" b="1" dirty="0" err="1"/>
              <a:t>lí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endParaRPr lang="en-US" b="1" dirty="0"/>
          </a:p>
          <a:p>
            <a:pPr lvl="1"/>
            <a:r>
              <a:rPr lang="en-US" dirty="0" err="1">
                <a:effectLst/>
              </a:rPr>
              <a:t>Đ</a:t>
            </a:r>
            <a:r>
              <a:rPr lang="en-US" dirty="0" err="1"/>
              <a:t>ọc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  <a:p>
            <a:pPr lvl="1"/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datetime</a:t>
            </a:r>
          </a:p>
          <a:p>
            <a:pPr lvl="1"/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MarkDown</a:t>
            </a:r>
            <a:endParaRPr lang="en-US" dirty="0"/>
          </a:p>
          <a:p>
            <a:pPr lvl="1"/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lai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IQR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vi-VN" dirty="0">
              <a:effectLst/>
            </a:endParaRPr>
          </a:p>
          <a:p>
            <a:pPr lvl="1"/>
            <a:endParaRPr lang="vi-VN" dirty="0"/>
          </a:p>
          <a:p>
            <a:pPr lvl="1"/>
            <a:endParaRPr lang="vi-VN" dirty="0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A60CE7AE-7274-BCD8-3857-4FC9BC9EB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56" y="3300046"/>
            <a:ext cx="7881688" cy="11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56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0E9EE405-99E1-BB72-B663-7417D8EAC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85C83743-BD6C-B66F-2EE6-D4A95BBF3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endParaRPr lang="vi-VN" dirty="0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67A02D38-171A-0AE3-9AD7-0983AF2E0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pháp</a:t>
            </a:r>
            <a:r>
              <a:rPr lang="en-US" b="1" dirty="0"/>
              <a:t> </a:t>
            </a:r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endParaRPr lang="en-US" b="1" dirty="0"/>
          </a:p>
          <a:p>
            <a:pPr lvl="1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Seasonal Decomposition</a:t>
            </a:r>
          </a:p>
          <a:p>
            <a:pPr lvl="2"/>
            <a:r>
              <a:rPr lang="en-US" dirty="0" err="1"/>
              <a:t>Seasional</a:t>
            </a:r>
            <a:r>
              <a:rPr lang="en-US" dirty="0"/>
              <a:t> Decomposition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tách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ba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: Xu </a:t>
            </a:r>
            <a:r>
              <a:rPr lang="en-US" dirty="0" err="1"/>
              <a:t>hướng</a:t>
            </a:r>
            <a:r>
              <a:rPr lang="en-US" dirty="0"/>
              <a:t> (Trend),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mùa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(Seasonality)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dư</a:t>
            </a:r>
            <a:r>
              <a:rPr lang="en-US" dirty="0"/>
              <a:t> (Residuals).</a:t>
            </a:r>
          </a:p>
          <a:p>
            <a:pPr lvl="2"/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,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qua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.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405037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0E9EE405-99E1-BB72-B663-7417D8EAC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85C83743-BD6C-B66F-2EE6-D4A95BBF3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endParaRPr lang="vi-VN" dirty="0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67A02D38-171A-0AE3-9AD7-0983AF2E0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1800" b="1" dirty="0"/>
              <a:t>                                                        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ảnh</a:t>
            </a:r>
            <a:r>
              <a:rPr lang="en-US" sz="1800" dirty="0"/>
              <a:t> </a:t>
            </a:r>
            <a:r>
              <a:rPr lang="en-US" sz="1800" dirty="0" err="1"/>
              <a:t>minh</a:t>
            </a:r>
            <a:r>
              <a:rPr lang="en-US" sz="1800" dirty="0"/>
              <a:t> </a:t>
            </a:r>
            <a:r>
              <a:rPr lang="en-US" sz="1800" dirty="0" err="1"/>
              <a:t>họa</a:t>
            </a:r>
            <a:endParaRPr lang="en-US" sz="1800" dirty="0"/>
          </a:p>
          <a:p>
            <a:endParaRPr lang="vi-VN" dirty="0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06F8B264-E30A-B8C7-71C1-26B0B9EA7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57" y="1528946"/>
            <a:ext cx="8098686" cy="35756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295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2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: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bao </a:t>
            </a:r>
            <a:r>
              <a:rPr lang="en-US" dirty="0" err="1"/>
              <a:t>gồm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Linear Regression</a:t>
            </a:r>
          </a:p>
          <a:p>
            <a:pPr lvl="1"/>
            <a:r>
              <a:rPr lang="en-US" b="1" dirty="0"/>
              <a:t>Lasso</a:t>
            </a:r>
          </a:p>
          <a:p>
            <a:pPr lvl="1"/>
            <a:r>
              <a:rPr lang="en-US" b="1" dirty="0"/>
              <a:t>Ridge</a:t>
            </a:r>
          </a:p>
          <a:p>
            <a:pPr lvl="1"/>
            <a:r>
              <a:rPr lang="en-US" b="1" dirty="0"/>
              <a:t>Decision Tree</a:t>
            </a:r>
          </a:p>
          <a:p>
            <a:pPr lvl="1"/>
            <a:r>
              <a:rPr lang="en-US" b="1" dirty="0"/>
              <a:t>Random Forest</a:t>
            </a:r>
          </a:p>
          <a:p>
            <a:pPr lvl="1"/>
            <a:r>
              <a:rPr lang="en-US" b="1" dirty="0"/>
              <a:t>AdaBoost</a:t>
            </a:r>
          </a:p>
          <a:p>
            <a:pPr lvl="1"/>
            <a:r>
              <a:rPr lang="en-US" b="1" dirty="0"/>
              <a:t>Gradient Boosting</a:t>
            </a:r>
          </a:p>
          <a:p>
            <a:pPr lvl="1"/>
            <a:r>
              <a:rPr lang="en-US" b="1" dirty="0" err="1"/>
              <a:t>XGBoost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vi-VN" dirty="0">
              <a:effectLst/>
            </a:endParaRPr>
          </a:p>
          <a:p>
            <a:pPr lvl="1"/>
            <a:endParaRPr lang="vi-VN" dirty="0"/>
          </a:p>
          <a:p>
            <a:pPr lvl="1"/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96698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b="1" dirty="0"/>
              <a:t>R^2, MAE, MSE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b="1" dirty="0"/>
              <a:t>AIC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vi-VN" dirty="0">
              <a:effectLst/>
            </a:endParaRPr>
          </a:p>
          <a:p>
            <a:pPr lvl="1"/>
            <a:endParaRPr lang="vi-VN" dirty="0"/>
          </a:p>
          <a:p>
            <a:pPr lvl="1"/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668660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b="1" dirty="0"/>
              <a:t>R^2, MAE, MSE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b="1" dirty="0"/>
              <a:t>AIC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vi-VN" dirty="0">
              <a:effectLst/>
            </a:endParaRPr>
          </a:p>
          <a:p>
            <a:pPr lvl="1"/>
            <a:endParaRPr lang="vi-VN" dirty="0"/>
          </a:p>
          <a:p>
            <a:pPr lvl="1"/>
            <a:endParaRPr lang="vi-VN" dirty="0"/>
          </a:p>
        </p:txBody>
      </p:sp>
      <p:pic>
        <p:nvPicPr>
          <p:cNvPr id="5" name="Picture 20">
            <a:extLst>
              <a:ext uri="{FF2B5EF4-FFF2-40B4-BE49-F238E27FC236}">
                <a16:creationId xmlns:a16="http://schemas.microsoft.com/office/drawing/2014/main" id="{0F258D35-6BCA-0D31-4BEC-6586A2AB2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56" y="2324685"/>
            <a:ext cx="4008804" cy="1137473"/>
          </a:xfrm>
          <a:prstGeom prst="rect">
            <a:avLst/>
          </a:prstGeom>
        </p:spPr>
      </p:pic>
      <p:pic>
        <p:nvPicPr>
          <p:cNvPr id="6" name="Picture 18">
            <a:extLst>
              <a:ext uri="{FF2B5EF4-FFF2-40B4-BE49-F238E27FC236}">
                <a16:creationId xmlns:a16="http://schemas.microsoft.com/office/drawing/2014/main" id="{A194BF98-D968-AF60-153F-FDE50E4F1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059" y="2324685"/>
            <a:ext cx="3290167" cy="1137473"/>
          </a:xfrm>
          <a:prstGeom prst="rect">
            <a:avLst/>
          </a:prstGeom>
        </p:spPr>
      </p:pic>
      <p:pic>
        <p:nvPicPr>
          <p:cNvPr id="7" name="Picture 19">
            <a:extLst>
              <a:ext uri="{FF2B5EF4-FFF2-40B4-BE49-F238E27FC236}">
                <a16:creationId xmlns:a16="http://schemas.microsoft.com/office/drawing/2014/main" id="{EA71A896-A7E5-5F66-13A3-B69F2BCB1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56" y="4091137"/>
            <a:ext cx="3972044" cy="1274903"/>
          </a:xfrm>
          <a:prstGeom prst="rect">
            <a:avLst/>
          </a:prstGeom>
        </p:spPr>
      </p:pic>
      <p:pic>
        <p:nvPicPr>
          <p:cNvPr id="8" name="Picture 21">
            <a:extLst>
              <a:ext uri="{FF2B5EF4-FFF2-40B4-BE49-F238E27FC236}">
                <a16:creationId xmlns:a16="http://schemas.microsoft.com/office/drawing/2014/main" id="{29C3A219-91C9-423E-693F-D7F9426A1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877" y="4091137"/>
            <a:ext cx="3290167" cy="73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31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vi-VN" dirty="0">
              <a:effectLst/>
            </a:endParaRPr>
          </a:p>
          <a:p>
            <a:pPr lvl="1"/>
            <a:endParaRPr lang="vi-VN" dirty="0"/>
          </a:p>
          <a:p>
            <a:pPr lvl="1"/>
            <a:endParaRPr lang="vi-VN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7FC64CE-38EB-3081-D2D1-1CB9F92A3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60" y="2174932"/>
            <a:ext cx="7234279" cy="32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10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vi-VN" dirty="0">
              <a:effectLst/>
            </a:endParaRPr>
          </a:p>
          <a:p>
            <a:pPr lvl="1"/>
            <a:endParaRPr lang="vi-VN" dirty="0"/>
          </a:p>
          <a:p>
            <a:pPr lvl="1"/>
            <a:endParaRPr lang="vi-VN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FF86CC4-AE13-4C1D-AA66-A36ACEF9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70" y="2182134"/>
            <a:ext cx="7241259" cy="32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00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3716-1A4C-0838-86B6-64CAAF77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244" y="2365248"/>
            <a:ext cx="6763512" cy="21275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BÁO CÁO</a:t>
            </a:r>
            <a:br>
              <a:rPr lang="en-US" dirty="0"/>
            </a:br>
            <a:r>
              <a:rPr lang="en-US" dirty="0"/>
              <a:t>ĐỒ ÁN GR1</a:t>
            </a:r>
          </a:p>
        </p:txBody>
      </p:sp>
    </p:spTree>
    <p:extLst>
      <p:ext uri="{BB962C8B-B14F-4D97-AF65-F5344CB8AC3E}">
        <p14:creationId xmlns:p14="http://schemas.microsoft.com/office/powerpoint/2010/main" val="945003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vi-VN" dirty="0">
              <a:effectLst/>
            </a:endParaRPr>
          </a:p>
          <a:p>
            <a:pPr lvl="1"/>
            <a:endParaRPr lang="vi-VN" dirty="0"/>
          </a:p>
          <a:p>
            <a:pPr lvl="1"/>
            <a:endParaRPr lang="vi-VN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FF86CC4-AE13-4C1D-AA66-A36ACEF9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70" y="2182134"/>
            <a:ext cx="7241259" cy="32059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1F2EE9-CA6B-A8E7-BAC7-AD23FF8B9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8" y="2182134"/>
            <a:ext cx="7681002" cy="319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68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vi-VN" dirty="0">
              <a:effectLst/>
            </a:endParaRPr>
          </a:p>
          <a:p>
            <a:pPr lvl="1"/>
            <a:endParaRPr lang="vi-VN" dirty="0"/>
          </a:p>
          <a:p>
            <a:pPr lvl="1"/>
            <a:endParaRPr lang="vi-VN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FF86CC4-AE13-4C1D-AA66-A36ACEF9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70" y="2182134"/>
            <a:ext cx="7241259" cy="3205959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880435CE-8165-6D49-363C-710CEFCEA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369" y="2189870"/>
            <a:ext cx="7241259" cy="319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57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vi-VN" dirty="0">
              <a:effectLst/>
            </a:endParaRPr>
          </a:p>
          <a:p>
            <a:pPr lvl="1"/>
            <a:endParaRPr lang="vi-VN" dirty="0"/>
          </a:p>
          <a:p>
            <a:pPr lvl="1"/>
            <a:endParaRPr lang="vi-VN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FF86CC4-AE13-4C1D-AA66-A36ACEF9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70" y="2182134"/>
            <a:ext cx="7241259" cy="3205959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AB936432-841F-A388-441D-83D04F42E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06" y="2182133"/>
            <a:ext cx="7317185" cy="32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48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vi-VN" dirty="0">
              <a:effectLst/>
            </a:endParaRPr>
          </a:p>
          <a:p>
            <a:pPr lvl="1"/>
            <a:endParaRPr lang="vi-VN" dirty="0"/>
          </a:p>
          <a:p>
            <a:pPr lvl="1"/>
            <a:endParaRPr lang="vi-VN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FF86CC4-AE13-4C1D-AA66-A36ACEF9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70" y="2182134"/>
            <a:ext cx="7241259" cy="320595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B759C01-43C3-EFB5-0F13-FF9115204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66" y="2182133"/>
            <a:ext cx="7606866" cy="32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97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vi-VN" dirty="0">
              <a:effectLst/>
            </a:endParaRPr>
          </a:p>
          <a:p>
            <a:pPr lvl="1"/>
            <a:endParaRPr lang="vi-VN" dirty="0"/>
          </a:p>
          <a:p>
            <a:pPr lvl="1"/>
            <a:endParaRPr lang="vi-VN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FF86CC4-AE13-4C1D-AA66-A36ACEF9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70" y="2182134"/>
            <a:ext cx="7241259" cy="3205959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F4606863-7821-C9AD-CE80-951F8E8A2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40" y="2119947"/>
            <a:ext cx="7419318" cy="326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60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vi-VN" dirty="0">
              <a:effectLst/>
            </a:endParaRPr>
          </a:p>
          <a:p>
            <a:pPr lvl="1"/>
            <a:endParaRPr lang="vi-VN" dirty="0"/>
          </a:p>
          <a:p>
            <a:pPr lvl="1"/>
            <a:endParaRPr lang="vi-VN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FF86CC4-AE13-4C1D-AA66-A36ACEF9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70" y="2182134"/>
            <a:ext cx="7241259" cy="3205959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30B7E690-645C-D25E-B032-A08C0BB85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49" y="2182134"/>
            <a:ext cx="7432300" cy="326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18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vi-VN" dirty="0">
              <a:effectLst/>
            </a:endParaRPr>
          </a:p>
          <a:p>
            <a:pPr lvl="1"/>
            <a:endParaRPr lang="vi-VN" dirty="0"/>
          </a:p>
          <a:p>
            <a:pPr lvl="1"/>
            <a:endParaRPr lang="vi-VN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FF86CC4-AE13-4C1D-AA66-A36ACEF9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70" y="2182134"/>
            <a:ext cx="7241259" cy="3205959"/>
          </a:xfrm>
          <a:prstGeom prst="rect">
            <a:avLst/>
          </a:prstGeom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E760A917-0687-156C-1640-678E81E2C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36" y="2182134"/>
            <a:ext cx="7277726" cy="32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94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vi-VN" dirty="0">
              <a:effectLst/>
            </a:endParaRPr>
          </a:p>
          <a:p>
            <a:pPr lvl="1"/>
            <a:endParaRPr lang="vi-VN" dirty="0"/>
          </a:p>
          <a:p>
            <a:pPr lvl="1"/>
            <a:endParaRPr lang="vi-VN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FF86CC4-AE13-4C1D-AA66-A36ACEF9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70" y="2182134"/>
            <a:ext cx="7241259" cy="3205959"/>
          </a:xfrm>
          <a:prstGeom prst="rect">
            <a:avLst/>
          </a:prstGeom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584059E4-9318-7A4E-A3FD-E9AAA5B82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40" y="2119947"/>
            <a:ext cx="7419318" cy="326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34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vi-VN" dirty="0">
              <a:effectLst/>
            </a:endParaRPr>
          </a:p>
          <a:p>
            <a:pPr lvl="1"/>
            <a:endParaRPr lang="vi-VN" dirty="0"/>
          </a:p>
          <a:p>
            <a:pPr lvl="1"/>
            <a:endParaRPr lang="vi-VN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FF86CC4-AE13-4C1D-AA66-A36ACEF9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70" y="2182134"/>
            <a:ext cx="7241259" cy="3205959"/>
          </a:xfrm>
          <a:prstGeom prst="rect">
            <a:avLst/>
          </a:prstGeom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584059E4-9318-7A4E-A3FD-E9AAA5B82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40" y="2119947"/>
            <a:ext cx="7419318" cy="3268146"/>
          </a:xfrm>
          <a:prstGeom prst="rect">
            <a:avLst/>
          </a:prstGeom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6919F0D1-D374-9326-211B-10C7B7C78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40" y="2119947"/>
            <a:ext cx="7419318" cy="326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51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vi-VN" dirty="0">
              <a:effectLst/>
            </a:endParaRPr>
          </a:p>
          <a:p>
            <a:pPr lvl="1"/>
            <a:endParaRPr lang="vi-VN" dirty="0"/>
          </a:p>
          <a:p>
            <a:pPr lvl="1"/>
            <a:endParaRPr lang="vi-VN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FF86CC4-AE13-4C1D-AA66-A36ACEF9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70" y="2182134"/>
            <a:ext cx="7241259" cy="3205959"/>
          </a:xfrm>
          <a:prstGeom prst="rect">
            <a:avLst/>
          </a:prstGeom>
        </p:spPr>
      </p:pic>
      <p:pic>
        <p:nvPicPr>
          <p:cNvPr id="8" name="Picture 13">
            <a:extLst>
              <a:ext uri="{FF2B5EF4-FFF2-40B4-BE49-F238E27FC236}">
                <a16:creationId xmlns:a16="http://schemas.microsoft.com/office/drawing/2014/main" id="{3AF5BEFA-1DB1-5324-8233-60407631A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48" y="2156460"/>
            <a:ext cx="7517901" cy="323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22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2421636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vi-VN" sz="2800" b="1" dirty="0">
                <a:effectLst/>
              </a:rPr>
              <a:t>PHÂN TÍCH XU HƯỚNG KINH DOANH TRÊN SÀN THƯƠNG MẠI ĐIỆN TỬ BẰNG HỌC MÁY</a:t>
            </a:r>
            <a:endParaRPr lang="en-US" sz="2800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947184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1800" b="0" dirty="0"/>
              <a:t>SINH VIÊN THỰC HIỆN: PHẠM ĐÌNH HẢI - 20215043.</a:t>
            </a:r>
          </a:p>
          <a:p>
            <a:r>
              <a:rPr lang="en-US" sz="1800" b="0" dirty="0"/>
              <a:t>GIẢNG VIÊN HƯỚNG DẪN: PGS.TS NGUYỄN LINH GIANG.</a:t>
            </a:r>
          </a:p>
          <a:p>
            <a:endParaRPr lang="en-US" sz="1800" b="0" dirty="0"/>
          </a:p>
          <a:p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vi-VN" dirty="0">
              <a:effectLst/>
            </a:endParaRPr>
          </a:p>
          <a:p>
            <a:pPr lvl="1"/>
            <a:endParaRPr lang="vi-VN" dirty="0"/>
          </a:p>
          <a:p>
            <a:pPr lvl="1"/>
            <a:endParaRPr lang="vi-VN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FF86CC4-AE13-4C1D-AA66-A36ACEF9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70" y="2182134"/>
            <a:ext cx="7241259" cy="3205959"/>
          </a:xfrm>
          <a:prstGeom prst="rect">
            <a:avLst/>
          </a:prstGeom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F3E46DC1-C5C1-79DE-27A1-5829B6836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40" y="2151040"/>
            <a:ext cx="7419318" cy="326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94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vi-VN" dirty="0">
              <a:effectLst/>
            </a:endParaRPr>
          </a:p>
          <a:p>
            <a:pPr lvl="1"/>
            <a:endParaRPr lang="vi-VN" dirty="0"/>
          </a:p>
          <a:p>
            <a:pPr lvl="1"/>
            <a:endParaRPr lang="vi-VN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FF86CC4-AE13-4C1D-AA66-A36ACEF9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70" y="2182134"/>
            <a:ext cx="7241259" cy="3205959"/>
          </a:xfrm>
          <a:prstGeom prst="rect">
            <a:avLst/>
          </a:prstGeom>
        </p:spPr>
      </p:pic>
      <p:pic>
        <p:nvPicPr>
          <p:cNvPr id="5" name="Picture 15">
            <a:extLst>
              <a:ext uri="{FF2B5EF4-FFF2-40B4-BE49-F238E27FC236}">
                <a16:creationId xmlns:a16="http://schemas.microsoft.com/office/drawing/2014/main" id="{D46F7636-A23F-15A0-3AFA-E86963D1E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63" y="2182134"/>
            <a:ext cx="7434471" cy="326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65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vi-VN" dirty="0">
              <a:effectLst/>
            </a:endParaRPr>
          </a:p>
          <a:p>
            <a:pPr lvl="1"/>
            <a:endParaRPr lang="vi-VN" dirty="0"/>
          </a:p>
          <a:p>
            <a:pPr lvl="1"/>
            <a:endParaRPr lang="vi-VN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FF86CC4-AE13-4C1D-AA66-A36ACEF9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70" y="2182134"/>
            <a:ext cx="7241259" cy="3205959"/>
          </a:xfrm>
          <a:prstGeom prst="rect">
            <a:avLst/>
          </a:prstGeom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F31CF9F5-E8D9-D2AE-9334-EA1AA9151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82" y="2182134"/>
            <a:ext cx="7587434" cy="320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26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vi-VN" dirty="0">
              <a:effectLst/>
            </a:endParaRPr>
          </a:p>
          <a:p>
            <a:pPr lvl="1"/>
            <a:endParaRPr lang="vi-VN" dirty="0"/>
          </a:p>
          <a:p>
            <a:pPr lvl="1"/>
            <a:endParaRPr lang="vi-VN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FF86CC4-AE13-4C1D-AA66-A36ACEF9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370" y="2182134"/>
            <a:ext cx="7241259" cy="3205959"/>
          </a:xfrm>
          <a:prstGeom prst="rect">
            <a:avLst/>
          </a:prstGeom>
        </p:spPr>
      </p:pic>
      <p:pic>
        <p:nvPicPr>
          <p:cNvPr id="5" name="Picture 17">
            <a:extLst>
              <a:ext uri="{FF2B5EF4-FFF2-40B4-BE49-F238E27FC236}">
                <a16:creationId xmlns:a16="http://schemas.microsoft.com/office/drawing/2014/main" id="{D549EFCE-CB27-9060-4F0B-E0ECECB19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17" y="2122487"/>
            <a:ext cx="7427964" cy="326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05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sàn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mại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xu </a:t>
            </a:r>
            <a:r>
              <a:rPr lang="en-US" dirty="0" err="1"/>
              <a:t>hướng</a:t>
            </a:r>
            <a:r>
              <a:rPr lang="en-US" dirty="0"/>
              <a:t> tang </a:t>
            </a:r>
            <a:r>
              <a:rPr lang="en-US" dirty="0" err="1"/>
              <a:t>dần</a:t>
            </a:r>
            <a:r>
              <a:rPr lang="en-US" dirty="0"/>
              <a:t> qua </a:t>
            </a:r>
            <a:r>
              <a:rPr lang="en-US" dirty="0" err="1"/>
              <a:t>thời</a:t>
            </a:r>
            <a:r>
              <a:rPr lang="en-US" dirty="0"/>
              <a:t>,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mùa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rệt</a:t>
            </a:r>
            <a:r>
              <a:rPr lang="en-US" dirty="0"/>
              <a:t>.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xu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  <a:p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.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ta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tầm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.</a:t>
            </a:r>
          </a:p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Linear Regression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>
                <a:effectLst/>
              </a:rPr>
              <a:t>R².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vi-VN" dirty="0">
              <a:effectLst/>
            </a:endParaRPr>
          </a:p>
          <a:p>
            <a:pPr lvl="1"/>
            <a:endParaRPr lang="vi-VN" dirty="0"/>
          </a:p>
          <a:p>
            <a:pPr lvl="1"/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179102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MỤC LỤC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err="1"/>
              <a:t>Giới</a:t>
            </a:r>
            <a:r>
              <a:rPr lang="en-US" b="1" dirty="0"/>
              <a:t> </a:t>
            </a:r>
            <a:r>
              <a:rPr lang="en-US" b="1" dirty="0" err="1"/>
              <a:t>thiệu</a:t>
            </a:r>
            <a:endParaRPr lang="en-US" b="1" dirty="0"/>
          </a:p>
          <a:p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pháp</a:t>
            </a:r>
            <a:endParaRPr lang="en-US" b="1" dirty="0"/>
          </a:p>
          <a:p>
            <a:r>
              <a:rPr lang="en-US" b="1" dirty="0" err="1"/>
              <a:t>Phân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r>
              <a:rPr lang="en-US" b="1" dirty="0"/>
              <a:t> </a:t>
            </a:r>
            <a:r>
              <a:rPr lang="en-US" b="1" dirty="0" err="1"/>
              <a:t>chuỗi</a:t>
            </a:r>
            <a:r>
              <a:rPr lang="en-US" b="1" dirty="0"/>
              <a:t> </a:t>
            </a:r>
            <a:r>
              <a:rPr lang="en-US" b="1" dirty="0" err="1"/>
              <a:t>thời</a:t>
            </a:r>
            <a:r>
              <a:rPr lang="en-US" b="1" dirty="0"/>
              <a:t> </a:t>
            </a:r>
            <a:r>
              <a:rPr lang="en-US" b="1" dirty="0" err="1"/>
              <a:t>gian</a:t>
            </a:r>
            <a:endParaRPr lang="en-US" b="1" dirty="0"/>
          </a:p>
          <a:p>
            <a:r>
              <a:rPr lang="en-US" b="1" dirty="0" err="1"/>
              <a:t>Hồi</a:t>
            </a:r>
            <a:r>
              <a:rPr lang="en-US" b="1" dirty="0"/>
              <a:t> </a:t>
            </a:r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dự</a:t>
            </a:r>
            <a:r>
              <a:rPr lang="en-US" b="1" dirty="0"/>
              <a:t> </a:t>
            </a:r>
            <a:r>
              <a:rPr lang="en-US" b="1" dirty="0" err="1"/>
              <a:t>đoán</a:t>
            </a:r>
            <a:endParaRPr lang="en-US" b="1" dirty="0"/>
          </a:p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dự</a:t>
            </a:r>
            <a:r>
              <a:rPr lang="en-US" b="1" dirty="0"/>
              <a:t> </a:t>
            </a:r>
            <a:r>
              <a:rPr lang="en-US" b="1" dirty="0" err="1"/>
              <a:t>đoán</a:t>
            </a:r>
            <a:endParaRPr lang="en-US" b="1" dirty="0"/>
          </a:p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luận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err="1"/>
              <a:t>Mục</a:t>
            </a:r>
            <a:r>
              <a:rPr lang="en-US" b="1" dirty="0"/>
              <a:t> </a:t>
            </a:r>
            <a:r>
              <a:rPr lang="en-US" b="1" dirty="0" err="1"/>
              <a:t>đích</a:t>
            </a:r>
            <a:r>
              <a:rPr lang="en-US" b="1" dirty="0"/>
              <a:t> </a:t>
            </a:r>
            <a:r>
              <a:rPr lang="en-US" b="1" dirty="0" err="1"/>
              <a:t>nghiên</a:t>
            </a:r>
            <a:r>
              <a:rPr lang="en-US" b="1" dirty="0"/>
              <a:t> </a:t>
            </a:r>
            <a:r>
              <a:rPr lang="en-US" b="1" dirty="0" err="1"/>
              <a:t>cứu</a:t>
            </a:r>
            <a:endParaRPr lang="en-US" b="1" dirty="0"/>
          </a:p>
          <a:p>
            <a:pPr lvl="1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xu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sàn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mại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.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vi-VN" dirty="0">
                <a:effectLst/>
              </a:rPr>
              <a:t>và các xu hướng theo mùa trong dữ liệu kinh doanh.</a:t>
            </a:r>
          </a:p>
          <a:p>
            <a:pPr lvl="1"/>
            <a:r>
              <a:rPr lang="vi-VN" dirty="0"/>
              <a:t>Sử dụng học máy để xây dựng các mô hình dự đoán </a:t>
            </a:r>
            <a:r>
              <a:rPr lang="vi-VN" dirty="0" err="1">
                <a:effectLst/>
              </a:rPr>
              <a:t>đoán</a:t>
            </a:r>
            <a:r>
              <a:rPr lang="vi-VN" dirty="0">
                <a:effectLst/>
              </a:rPr>
              <a:t> doanh thu dựa trên các dữ liệu lịch sử.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vi-VN" b="1" dirty="0"/>
              <a:t>Tầm quan trọng của đề tài</a:t>
            </a:r>
            <a:endParaRPr lang="en-US" b="1" dirty="0"/>
          </a:p>
          <a:p>
            <a:pPr lvl="1"/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xu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chiến</a:t>
            </a:r>
            <a:r>
              <a:rPr lang="en-US" dirty="0"/>
              <a:t> </a:t>
            </a:r>
            <a:r>
              <a:rPr lang="en-US" dirty="0" err="1"/>
              <a:t>lược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.</a:t>
            </a:r>
            <a:endParaRPr lang="vi-VN" dirty="0">
              <a:effectLst/>
            </a:endParaRPr>
          </a:p>
          <a:p>
            <a:pPr lvl="1"/>
            <a:r>
              <a:rPr lang="vi-VN" dirty="0"/>
              <a:t>Hỗ trợ việc quyết định kinh doanh dựa trên dữ liệu được phân tích chính xác nhờ học máy.</a:t>
            </a:r>
            <a:endParaRPr lang="vi-VN" dirty="0">
              <a:effectLst/>
            </a:endParaRPr>
          </a:p>
          <a:p>
            <a:pPr lvl="1"/>
            <a:endParaRPr lang="vi-VN" dirty="0"/>
          </a:p>
          <a:p>
            <a:pPr lvl="1"/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err="1"/>
              <a:t>Nguồn</a:t>
            </a:r>
            <a:r>
              <a:rPr lang="en-US" b="1" dirty="0"/>
              <a:t> </a:t>
            </a:r>
            <a:r>
              <a:rPr lang="en-US" b="1" dirty="0" err="1"/>
              <a:t>dữ</a:t>
            </a:r>
            <a:r>
              <a:rPr lang="en-US" b="1" dirty="0"/>
              <a:t> </a:t>
            </a:r>
            <a:r>
              <a:rPr lang="en-US" b="1" dirty="0" err="1"/>
              <a:t>liệu</a:t>
            </a:r>
            <a:endParaRPr lang="en-US" b="1" dirty="0"/>
          </a:p>
          <a:p>
            <a:pPr lvl="1"/>
            <a:r>
              <a:rPr lang="en-US" dirty="0"/>
              <a:t>Dataset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: Features data set.csv (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website Kaggle).</a:t>
            </a:r>
          </a:p>
          <a:p>
            <a:pPr lvl="1"/>
            <a:r>
              <a:rPr lang="en-US" dirty="0" err="1">
                <a:effectLst/>
              </a:rPr>
              <a:t>Bộ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dữ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liệu</a:t>
            </a:r>
            <a:r>
              <a:rPr lang="en-US" dirty="0">
                <a:effectLst/>
              </a:rPr>
              <a:t> bao </a:t>
            </a:r>
            <a:r>
              <a:rPr lang="en-US" dirty="0" err="1">
                <a:effectLst/>
              </a:rPr>
              <a:t>gồm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</a:t>
            </a:r>
            <a:r>
              <a:rPr lang="en-US" dirty="0" err="1"/>
              <a:t>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sàn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mại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.</a:t>
            </a:r>
            <a:endParaRPr lang="vi-VN" dirty="0">
              <a:effectLst/>
            </a:endParaRPr>
          </a:p>
          <a:p>
            <a:pPr marL="457200" lvl="1" indent="0">
              <a:buNone/>
            </a:pPr>
            <a:endParaRPr lang="en-US" dirty="0"/>
          </a:p>
          <a:p>
            <a:r>
              <a:rPr lang="vi-VN" b="1" dirty="0"/>
              <a:t>Cấu trúc dữ liệu</a:t>
            </a:r>
            <a:endParaRPr lang="en-US" b="1" dirty="0"/>
          </a:p>
          <a:p>
            <a:pPr lvl="1"/>
            <a:r>
              <a:rPr lang="en-US" b="1" dirty="0"/>
              <a:t>Store</a:t>
            </a:r>
            <a:r>
              <a:rPr lang="en-US" dirty="0"/>
              <a:t>: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  <a:p>
            <a:pPr lvl="1"/>
            <a:r>
              <a:rPr lang="en-US" b="1" dirty="0">
                <a:effectLst/>
              </a:rPr>
              <a:t>Date</a:t>
            </a:r>
            <a:r>
              <a:rPr lang="en-US" dirty="0">
                <a:effectLst/>
              </a:rPr>
              <a:t>: </a:t>
            </a:r>
            <a:r>
              <a:rPr lang="en-US" dirty="0" err="1">
                <a:effectLst/>
              </a:rPr>
              <a:t>Ngày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tháng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kiểu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dữ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liệu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là</a:t>
            </a:r>
            <a:r>
              <a:rPr lang="en-US" dirty="0">
                <a:effectLst/>
              </a:rPr>
              <a:t> object</a:t>
            </a:r>
          </a:p>
          <a:p>
            <a:pPr lvl="1"/>
            <a:r>
              <a:rPr lang="en-US" b="1" dirty="0"/>
              <a:t>Temperature</a:t>
            </a:r>
            <a:r>
              <a:rPr lang="en-US" dirty="0"/>
              <a:t>: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,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float64</a:t>
            </a:r>
          </a:p>
          <a:p>
            <a:pPr lvl="1"/>
            <a:r>
              <a:rPr lang="en-US" b="1" dirty="0" err="1"/>
              <a:t>Fuel_Price</a:t>
            </a:r>
            <a:r>
              <a:rPr lang="en-US" dirty="0"/>
              <a:t>: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,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float64</a:t>
            </a:r>
          </a:p>
          <a:p>
            <a:pPr lvl="1"/>
            <a:endParaRPr lang="vi-VN" dirty="0">
              <a:effectLst/>
            </a:endParaRPr>
          </a:p>
          <a:p>
            <a:pPr lvl="1"/>
            <a:endParaRPr lang="vi-VN" dirty="0"/>
          </a:p>
          <a:p>
            <a:pPr lvl="1"/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69437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en-US" b="1" dirty="0"/>
              <a:t>Sale1</a:t>
            </a:r>
            <a:r>
              <a:rPr lang="en-US" dirty="0"/>
              <a:t>: </a:t>
            </a:r>
            <a:r>
              <a:rPr lang="en-US" dirty="0" err="1"/>
              <a:t>Lần</a:t>
            </a:r>
            <a:r>
              <a:rPr lang="en-US" dirty="0"/>
              <a:t> sale 1,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float64</a:t>
            </a:r>
          </a:p>
          <a:p>
            <a:pPr lvl="1"/>
            <a:r>
              <a:rPr lang="en-US" b="1" dirty="0"/>
              <a:t>Sale2</a:t>
            </a:r>
            <a:r>
              <a:rPr lang="en-US" dirty="0"/>
              <a:t>: </a:t>
            </a:r>
            <a:r>
              <a:rPr lang="en-US" dirty="0" err="1"/>
              <a:t>Lần</a:t>
            </a:r>
            <a:r>
              <a:rPr lang="en-US" dirty="0"/>
              <a:t> sale 2,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float64</a:t>
            </a:r>
          </a:p>
          <a:p>
            <a:pPr lvl="1"/>
            <a:r>
              <a:rPr lang="en-US" b="1" dirty="0"/>
              <a:t>Sale3</a:t>
            </a:r>
            <a:r>
              <a:rPr lang="en-US" dirty="0"/>
              <a:t>: </a:t>
            </a:r>
            <a:r>
              <a:rPr lang="en-US" dirty="0" err="1"/>
              <a:t>Lần</a:t>
            </a:r>
            <a:r>
              <a:rPr lang="en-US" dirty="0"/>
              <a:t> sale 3,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float64</a:t>
            </a:r>
          </a:p>
          <a:p>
            <a:pPr lvl="1"/>
            <a:r>
              <a:rPr lang="en-US" b="1" dirty="0"/>
              <a:t>Sale4</a:t>
            </a:r>
            <a:r>
              <a:rPr lang="en-US" dirty="0"/>
              <a:t>: </a:t>
            </a:r>
            <a:r>
              <a:rPr lang="en-US" dirty="0" err="1"/>
              <a:t>Lần</a:t>
            </a:r>
            <a:r>
              <a:rPr lang="en-US" dirty="0"/>
              <a:t> sale 4,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float64</a:t>
            </a:r>
          </a:p>
          <a:p>
            <a:pPr lvl="1"/>
            <a:r>
              <a:rPr lang="en-US" b="1" dirty="0"/>
              <a:t>Sale5</a:t>
            </a:r>
            <a:r>
              <a:rPr lang="en-US" dirty="0"/>
              <a:t>: </a:t>
            </a:r>
            <a:r>
              <a:rPr lang="en-US" dirty="0" err="1"/>
              <a:t>Lần</a:t>
            </a:r>
            <a:r>
              <a:rPr lang="en-US" dirty="0"/>
              <a:t> sale 5,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float64</a:t>
            </a:r>
          </a:p>
          <a:p>
            <a:pPr lvl="1"/>
            <a:r>
              <a:rPr lang="en-US" b="1" dirty="0"/>
              <a:t>Unemployment</a:t>
            </a:r>
            <a:r>
              <a:rPr lang="en-US" dirty="0"/>
              <a:t>: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,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float64</a:t>
            </a:r>
          </a:p>
          <a:p>
            <a:pPr lvl="1"/>
            <a:r>
              <a:rPr lang="en-US" b="1" dirty="0" err="1"/>
              <a:t>IsHoliday</a:t>
            </a:r>
            <a:r>
              <a:rPr lang="en-US" dirty="0"/>
              <a:t>: </a:t>
            </a:r>
            <a:r>
              <a:rPr lang="en-US" dirty="0" err="1"/>
              <a:t>Biến</a:t>
            </a:r>
            <a:r>
              <a:rPr lang="en-US" dirty="0"/>
              <a:t> Boolean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lễ</a:t>
            </a:r>
            <a:r>
              <a:rPr lang="en-US" dirty="0"/>
              <a:t> hay </a:t>
            </a:r>
            <a:r>
              <a:rPr lang="en-US" dirty="0" err="1"/>
              <a:t>không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773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Dữ liệu và Phương pháp</a:t>
            </a:r>
            <a:endParaRPr lang="en-US" dirty="0"/>
          </a:p>
        </p:txBody>
      </p:sp>
      <p:pic>
        <p:nvPicPr>
          <p:cNvPr id="4" name="Hình ảnh 3" descr="Ảnh có chứa văn bản, ảnh chụp màn hình, Phông chữ&#10;&#10;Mô tả được tạo tự động">
            <a:extLst>
              <a:ext uri="{FF2B5EF4-FFF2-40B4-BE49-F238E27FC236}">
                <a16:creationId xmlns:a16="http://schemas.microsoft.com/office/drawing/2014/main" id="{4092EDBD-E7EE-D8B5-60F1-B99099100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38" y="1201012"/>
            <a:ext cx="6560323" cy="445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13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Dữ liệu và Phương pháp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Xử lí dữ liệu</a:t>
            </a:r>
          </a:p>
          <a:p>
            <a:pPr lvl="1"/>
            <a:r>
              <a:rPr lang="en-US">
                <a:effectLst/>
              </a:rPr>
              <a:t>Đ</a:t>
            </a:r>
            <a:r>
              <a:rPr lang="en-US"/>
              <a:t>ọc và hiển thị thông tin dữ liệu</a:t>
            </a:r>
          </a:p>
          <a:p>
            <a:pPr marL="457200" lvl="1" indent="0">
              <a:buNone/>
            </a:pPr>
            <a:endParaRPr lang="en-US"/>
          </a:p>
          <a:p>
            <a:pPr lvl="1"/>
            <a:endParaRPr lang="vi-VN">
              <a:effectLst/>
            </a:endParaRPr>
          </a:p>
          <a:p>
            <a:pPr lvl="1"/>
            <a:endParaRPr lang="vi-VN"/>
          </a:p>
          <a:p>
            <a:pPr lvl="1"/>
            <a:endParaRPr lang="vi-VN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9CF830B2-7EFB-B277-9A35-63193473E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73" y="2151383"/>
            <a:ext cx="6880453" cy="323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63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</TotalTime>
  <Words>1006</Words>
  <Application>Microsoft Office PowerPoint</Application>
  <PresentationFormat>Trình chiếu Trên màn hình (4:3)</PresentationFormat>
  <Paragraphs>250</Paragraphs>
  <Slides>35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3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35</vt:i4>
      </vt:variant>
    </vt:vector>
  </HeadingPairs>
  <TitlesOfParts>
    <vt:vector size="39" baseType="lpstr">
      <vt:lpstr>Arial</vt:lpstr>
      <vt:lpstr>Calibri</vt:lpstr>
      <vt:lpstr>Lato</vt:lpstr>
      <vt:lpstr>Office Theme</vt:lpstr>
      <vt:lpstr>Bản trình bày PowerPoint</vt:lpstr>
      <vt:lpstr>BÁO CÁO ĐỒ ÁN GR1</vt:lpstr>
      <vt:lpstr>Bản trình bày PowerPoint</vt:lpstr>
      <vt:lpstr>MỤC LỤC</vt:lpstr>
      <vt:lpstr>GIỚI THIỆU</vt:lpstr>
      <vt:lpstr>Dữ liệu và Phương pháp</vt:lpstr>
      <vt:lpstr>Dữ liệu và Phương pháp</vt:lpstr>
      <vt:lpstr>Dữ liệu và Phương pháp</vt:lpstr>
      <vt:lpstr>Dữ liệu và Phương pháp</vt:lpstr>
      <vt:lpstr>Dữ liệu và Phương pháp</vt:lpstr>
      <vt:lpstr>Dữ liệu và Phương pháp</vt:lpstr>
      <vt:lpstr>Dữ liệu và Phương pháp</vt:lpstr>
      <vt:lpstr>Phân tích chuỗi thời gian</vt:lpstr>
      <vt:lpstr>Phân tích chuỗi thời gian</vt:lpstr>
      <vt:lpstr>Hồi quy và Mô hình dự đoán</vt:lpstr>
      <vt:lpstr>Kết quả và Dự đoán</vt:lpstr>
      <vt:lpstr>Kết quả và Dự đoán</vt:lpstr>
      <vt:lpstr>Kết quả và Dự đoán</vt:lpstr>
      <vt:lpstr>Kết quả và Dự đoán</vt:lpstr>
      <vt:lpstr>Kết quả và Dự đoán</vt:lpstr>
      <vt:lpstr>Kết quả và Dự đoán</vt:lpstr>
      <vt:lpstr>Kết quả và Dự đoán</vt:lpstr>
      <vt:lpstr>Kết quả và Dự đoán</vt:lpstr>
      <vt:lpstr>Kết quả và Dự đoán</vt:lpstr>
      <vt:lpstr>Kết quả và Dự đoán</vt:lpstr>
      <vt:lpstr>Kết quả và Dự đoán</vt:lpstr>
      <vt:lpstr>Kết quả và Dự đoán</vt:lpstr>
      <vt:lpstr>Kết quả và Dự đoán</vt:lpstr>
      <vt:lpstr>Kết quả và Dự đoán</vt:lpstr>
      <vt:lpstr>Kết quả và Dự đoán</vt:lpstr>
      <vt:lpstr>Kết quả và Dự đoán</vt:lpstr>
      <vt:lpstr>Kết quả và Dự đoán</vt:lpstr>
      <vt:lpstr>Kết quả và Dự đoán</vt:lpstr>
      <vt:lpstr>Kết luận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hai pham</cp:lastModifiedBy>
  <cp:revision>16</cp:revision>
  <dcterms:created xsi:type="dcterms:W3CDTF">2021-05-28T04:32:29Z</dcterms:created>
  <dcterms:modified xsi:type="dcterms:W3CDTF">2024-07-23T16:57:27Z</dcterms:modified>
</cp:coreProperties>
</file>